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573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870" y="-84"/>
      </p:cViewPr>
      <p:guideLst>
        <p:guide orient="horz" pos="2160"/>
        <p:guide pos="39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2975" y="2130426"/>
            <a:ext cx="1068705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5950" y="3886200"/>
            <a:ext cx="88011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5425" y="274639"/>
            <a:ext cx="2828925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4639"/>
            <a:ext cx="827722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3180" y="4406901"/>
            <a:ext cx="106870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3180" y="2906713"/>
            <a:ext cx="106870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600201"/>
            <a:ext cx="55530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91275" y="1600201"/>
            <a:ext cx="55530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35113"/>
            <a:ext cx="555525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8650" y="2174875"/>
            <a:ext cx="555525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86910" y="1535113"/>
            <a:ext cx="555744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86910" y="2174875"/>
            <a:ext cx="555744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1" y="273050"/>
            <a:ext cx="413643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5694" y="273051"/>
            <a:ext cx="702865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1" y="1435101"/>
            <a:ext cx="413643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4396" y="4800600"/>
            <a:ext cx="75438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64396" y="612775"/>
            <a:ext cx="75438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64396" y="5367338"/>
            <a:ext cx="75438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113157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600201"/>
            <a:ext cx="113157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933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95775" y="6356351"/>
            <a:ext cx="3981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10650" y="6356351"/>
            <a:ext cx="2933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14300" y="88404"/>
            <a:ext cx="12411807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How to perform due diligence before submitting to a journal or publisher.</a:t>
            </a:r>
          </a:p>
          <a:p>
            <a:r>
              <a:rPr lang="en-US" sz="2200" dirty="0"/>
              <a:t>● </a:t>
            </a:r>
            <a:r>
              <a:rPr lang="en-US" sz="2200" b="1" dirty="0"/>
              <a:t>Check that the publisher provides full, verifiable contact information, including address, on the journal site. Be cautious of those that provide only web contact forms.</a:t>
            </a:r>
          </a:p>
          <a:p>
            <a:r>
              <a:rPr lang="en-US" sz="2200" b="1" dirty="0"/>
              <a:t>● Check that a journal’s editorial board lists recognized experts with full affiliations. Contact some of them and ask about their experience with the journal or publisher.</a:t>
            </a:r>
          </a:p>
          <a:p>
            <a:r>
              <a:rPr lang="en-US" sz="2200" b="1" dirty="0"/>
              <a:t>● Check that the journal prominently displays its policy for author fees.</a:t>
            </a:r>
          </a:p>
          <a:p>
            <a:r>
              <a:rPr lang="en-US" sz="2200" b="1" dirty="0"/>
              <a:t>● Be wary of e-mail invitations to submit to journals or to become editorial board members.</a:t>
            </a:r>
          </a:p>
          <a:p>
            <a:r>
              <a:rPr lang="en-US" sz="2200" b="1" dirty="0"/>
              <a:t>● Read some of the journal’s published articles and assess their quality. Contact past authors to ask about their experience.</a:t>
            </a:r>
          </a:p>
          <a:p>
            <a:r>
              <a:rPr lang="en-US" sz="2200" b="1" dirty="0"/>
              <a:t>● Check that a journal’s peer-review process is clearly described and try to confirm that a claimed impact factor is correct.</a:t>
            </a:r>
          </a:p>
          <a:p>
            <a:r>
              <a:rPr lang="en-US" sz="2200" b="1" dirty="0"/>
              <a:t>● Find out whether the journal is a member of an industry association that vets its members, such as the Directory of Open Access Journals (www.doaj.org) or the Open Access Scholarly Publishers Association (www.oaspa.org).</a:t>
            </a:r>
          </a:p>
          <a:p>
            <a:r>
              <a:rPr lang="en-US" sz="2200" b="1" dirty="0"/>
              <a:t>● Use common sense, as you would when shopping online: if something looks fishy, proceed with caution. D.B.</a:t>
            </a:r>
          </a:p>
          <a:p>
            <a:r>
              <a:rPr lang="en-US" sz="2200" b="1" dirty="0"/>
              <a:t>BUYER BEWARE</a:t>
            </a:r>
          </a:p>
          <a:p>
            <a:r>
              <a:rPr lang="en-US" sz="2200" b="1" dirty="0"/>
              <a:t>A checklist to identify reputable publishers</a:t>
            </a:r>
          </a:p>
          <a:p>
            <a:r>
              <a:rPr lang="en-US" sz="2200" b="1" dirty="0"/>
              <a:t>28 MARCH 2013 | VOL 495 | NATURE | </a:t>
            </a:r>
            <a:r>
              <a:rPr lang="en-US" sz="2200" b="1" dirty="0" smtClean="0"/>
              <a:t>435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57206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228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VAIO-PC</dc:creator>
  <cp:lastModifiedBy>VAIO-PC</cp:lastModifiedBy>
  <cp:revision>1</cp:revision>
  <dcterms:created xsi:type="dcterms:W3CDTF">2006-08-16T00:00:00Z</dcterms:created>
  <dcterms:modified xsi:type="dcterms:W3CDTF">2016-06-28T10:02:48Z</dcterms:modified>
</cp:coreProperties>
</file>